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4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29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26"/>
  <c:chart>
    <c:autoTitleDeleted val="1"/>
    <c:plotArea>
      <c:layout>
        <c:manualLayout>
          <c:layoutTarget val="inner"/>
          <c:xMode val="edge"/>
          <c:yMode val="edge"/>
          <c:x val="8.0369713778426412E-3"/>
          <c:y val="0"/>
          <c:w val="0.75689953312799618"/>
          <c:h val="1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Общее количество детей с ОВЗ</c:v>
                </c:pt>
              </c:strCache>
            </c:strRef>
          </c:tx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16456</a:t>
                    </a:r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9146-46FA-855A-A02F643F75CD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20701</a:t>
                    </a:r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9146-46FA-855A-A02F643F75C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2013 год</c:v>
                </c:pt>
                <c:pt idx="1">
                  <c:v>2014 год</c:v>
                </c:pt>
                <c:pt idx="2">
                  <c:v>2015 год</c:v>
                </c:pt>
                <c:pt idx="3">
                  <c:v>2016 год</c:v>
                </c:pt>
                <c:pt idx="4">
                  <c:v>2017 год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16456</c:v>
                </c:pt>
                <c:pt idx="1">
                  <c:v>20701</c:v>
                </c:pt>
                <c:pt idx="2">
                  <c:v>20954</c:v>
                </c:pt>
                <c:pt idx="3">
                  <c:v>21094</c:v>
                </c:pt>
                <c:pt idx="4">
                  <c:v>22304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9146-46FA-855A-A02F643F75CD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Дети с ОВЗ дошкольного возраста</c:v>
                </c:pt>
              </c:strCache>
            </c:strRef>
          </c:tx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3414</a:t>
                    </a:r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9146-46FA-855A-A02F643F75CD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3415</a:t>
                    </a:r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9146-46FA-855A-A02F643F75C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2013 год</c:v>
                </c:pt>
                <c:pt idx="1">
                  <c:v>2014 год</c:v>
                </c:pt>
                <c:pt idx="2">
                  <c:v>2015 год</c:v>
                </c:pt>
                <c:pt idx="3">
                  <c:v>2016 год</c:v>
                </c:pt>
                <c:pt idx="4">
                  <c:v>2017 год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3414</c:v>
                </c:pt>
                <c:pt idx="1">
                  <c:v>3415</c:v>
                </c:pt>
                <c:pt idx="2">
                  <c:v>3941</c:v>
                </c:pt>
                <c:pt idx="3">
                  <c:v>4216</c:v>
                </c:pt>
                <c:pt idx="4">
                  <c:v>4305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9146-46FA-855A-A02F643F75CD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Дети с ОВЗ школьного возраста</c:v>
                </c:pt>
              </c:strCache>
            </c:strRef>
          </c:tx>
          <c:dLbls>
            <c:dLbl>
              <c:idx val="0"/>
              <c:layout>
                <c:manualLayout>
                  <c:x val="1.6073940124573034E-2"/>
                  <c:y val="-5.6689342403628065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1 649</a:t>
                    </a:r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9146-46FA-855A-A02F643F75CD}"/>
                </c:ext>
              </c:extLst>
            </c:dLbl>
            <c:dLbl>
              <c:idx val="1"/>
              <c:layout>
                <c:manualLayout>
                  <c:x val="0"/>
                  <c:y val="5.6689342403628065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13584</a:t>
                    </a:r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9146-46FA-855A-A02F643F75CD}"/>
                </c:ext>
              </c:extLst>
            </c:dLbl>
            <c:dLbl>
              <c:idx val="3"/>
              <c:layout>
                <c:manualLayout>
                  <c:x val="1.2055455093429781E-2"/>
                  <c:y val="0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9146-46FA-855A-A02F643F75C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2013 год</c:v>
                </c:pt>
                <c:pt idx="1">
                  <c:v>2014 год</c:v>
                </c:pt>
                <c:pt idx="2">
                  <c:v>2015 год</c:v>
                </c:pt>
                <c:pt idx="3">
                  <c:v>2016 год</c:v>
                </c:pt>
                <c:pt idx="4">
                  <c:v>2017 год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13042</c:v>
                </c:pt>
                <c:pt idx="1">
                  <c:v>13584</c:v>
                </c:pt>
                <c:pt idx="2">
                  <c:v>13793</c:v>
                </c:pt>
                <c:pt idx="3">
                  <c:v>13824</c:v>
                </c:pt>
                <c:pt idx="4">
                  <c:v>14646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9146-46FA-855A-A02F643F75CD}"/>
            </c:ext>
          </c:extLst>
        </c:ser>
        <c:gapWidth val="100"/>
        <c:axId val="65668608"/>
        <c:axId val="65670144"/>
      </c:barChart>
      <c:catAx>
        <c:axId val="65668608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65670144"/>
        <c:crosses val="autoZero"/>
        <c:auto val="1"/>
        <c:lblAlgn val="ctr"/>
        <c:lblOffset val="100"/>
      </c:catAx>
      <c:valAx>
        <c:axId val="65670144"/>
        <c:scaling>
          <c:orientation val="minMax"/>
        </c:scaling>
        <c:delete val="1"/>
        <c:axPos val="l"/>
        <c:majorGridlines/>
        <c:numFmt formatCode="General" sourceLinked="1"/>
        <c:tickLblPos val="none"/>
        <c:crossAx val="6566860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7834881829739822"/>
          <c:y val="7.5413176604686452E-2"/>
          <c:w val="0.18149996746274497"/>
          <c:h val="0.92458682339531351"/>
        </c:manualLayout>
      </c:layout>
      <c:txPr>
        <a:bodyPr/>
        <a:lstStyle/>
        <a:p>
          <a:pPr>
            <a:defRPr sz="900" b="1"/>
          </a:pPr>
          <a:endParaRPr lang="ru-RU"/>
        </a:p>
      </c:txPr>
    </c:legend>
    <c:plotVisOnly val="1"/>
    <c:dispBlanksAs val="gap"/>
  </c:chart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9D8D3-CAD6-4DDC-A098-357670D8F3BF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78DD7-9984-40FA-8F69-C185B4D531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9D8D3-CAD6-4DDC-A098-357670D8F3BF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78DD7-9984-40FA-8F69-C185B4D531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9D8D3-CAD6-4DDC-A098-357670D8F3BF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78DD7-9984-40FA-8F69-C185B4D531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9D8D3-CAD6-4DDC-A098-357670D8F3BF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78DD7-9984-40FA-8F69-C185B4D531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9D8D3-CAD6-4DDC-A098-357670D8F3BF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78DD7-9984-40FA-8F69-C185B4D531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9D8D3-CAD6-4DDC-A098-357670D8F3BF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78DD7-9984-40FA-8F69-C185B4D531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9D8D3-CAD6-4DDC-A098-357670D8F3BF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78DD7-9984-40FA-8F69-C185B4D531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9D8D3-CAD6-4DDC-A098-357670D8F3BF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78DD7-9984-40FA-8F69-C185B4D531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9D8D3-CAD6-4DDC-A098-357670D8F3BF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78DD7-9984-40FA-8F69-C185B4D531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9D8D3-CAD6-4DDC-A098-357670D8F3BF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78DD7-9984-40FA-8F69-C185B4D531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9D8D3-CAD6-4DDC-A098-357670D8F3BF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78DD7-9984-40FA-8F69-C185B4D531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79D8D3-CAD6-4DDC-A098-357670D8F3BF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B78DD7-9984-40FA-8F69-C185B4D5319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87311" y="3303375"/>
            <a:ext cx="7772400" cy="1470025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Разработка адаптированной программы для детей с ОВЗ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857752" y="5072074"/>
            <a:ext cx="4057656" cy="642942"/>
          </a:xfrm>
        </p:spPr>
        <p:txBody>
          <a:bodyPr>
            <a:normAutofit/>
          </a:bodyPr>
          <a:lstStyle/>
          <a:p>
            <a:pPr algn="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Методист Евдокимова Н.В.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71604" y="1214422"/>
            <a:ext cx="6572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525698" y="297759"/>
            <a:ext cx="809260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>
                <a:latin typeface="Arial" pitchFamily="34" charset="0"/>
                <a:ea typeface="Times New Roman" pitchFamily="18" charset="0"/>
                <a:cs typeface="Arial" pitchFamily="34" charset="0"/>
              </a:rPr>
              <a:t>М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униципального бюджетного учреждения дополнительного образования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«Центр детского творчества «Танкодром»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28992" y="6215082"/>
            <a:ext cx="28575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Казань 2021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86116" y="1571612"/>
            <a:ext cx="2539326" cy="203978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3"/>
          <p:cNvSpPr>
            <a:spLocks noGrp="1"/>
          </p:cNvSpPr>
          <p:nvPr>
            <p:ph type="body" sz="half" idx="2"/>
          </p:nvPr>
        </p:nvSpPr>
        <p:spPr>
          <a:xfrm>
            <a:off x="357158" y="285728"/>
            <a:ext cx="8215369" cy="1785949"/>
          </a:xfrm>
        </p:spPr>
        <p:txBody>
          <a:bodyPr>
            <a:normAutofit fontScale="90000" lnSpcReduction="20000"/>
          </a:bodyPr>
          <a:lstStyle/>
          <a:p>
            <a:pPr algn="just"/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По данным мониторинга Министерства образования и науки Республики Татарстан общее количество детей с ограниченными возможностями здоровья (далее – ОВЗ) в республике ежегодно увеличивается и в 2017 году составило 22 304 человека.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Объект 1"/>
          <p:cNvGraphicFramePr>
            <a:graphicFrameLocks noGrp="1"/>
          </p:cNvGraphicFramePr>
          <p:nvPr>
            <p:ph idx="1"/>
          </p:nvPr>
        </p:nvGraphicFramePr>
        <p:xfrm>
          <a:off x="142844" y="1643050"/>
          <a:ext cx="8858312" cy="50720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4294967295"/>
          </p:nvPr>
        </p:nvSpPr>
        <p:spPr>
          <a:xfrm>
            <a:off x="428596" y="500042"/>
            <a:ext cx="8429684" cy="5853112"/>
          </a:xfrm>
        </p:spPr>
        <p:txBody>
          <a:bodyPr>
            <a:normAutofit fontScale="92500"/>
          </a:bodyPr>
          <a:lstStyle/>
          <a:p>
            <a:pPr algn="just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Адаптированная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образовательная программа -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это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образовательная  программа,  адаптированная  для  обучения  лиц  с  ограниченными возможностями  здоровья  с  учетом  особенностей  их  психофизического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развития, индивидуальных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возможностей  и  при  необходимости  обеспечивающая  коррекцию нарушений развития и социальную адаптацию указанных лиц таких как: слабовидящие, слабослышащие,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аутисты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дети с синдромом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дауна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с задержкой речевого и психического развития.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142852"/>
            <a:ext cx="7772400" cy="500066"/>
          </a:xfrm>
        </p:spPr>
        <p:txBody>
          <a:bodyPr>
            <a:normAutofit/>
          </a:bodyPr>
          <a:lstStyle/>
          <a:p>
            <a:pPr algn="ctr"/>
            <a:r>
              <a:rPr lang="ru-RU" sz="1200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структура </a:t>
            </a:r>
            <a:r>
              <a:rPr lang="ru-RU" sz="1200" u="sng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адаптированной дополнительной</a:t>
            </a:r>
            <a:br>
              <a:rPr lang="ru-RU" sz="1200" u="sng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u="sng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общеобразовательной программы</a:t>
            </a:r>
          </a:p>
        </p:txBody>
      </p:sp>
      <p:sp>
        <p:nvSpPr>
          <p:cNvPr id="6" name="Текст 2"/>
          <p:cNvSpPr>
            <a:spLocks noGrp="1"/>
          </p:cNvSpPr>
          <p:nvPr>
            <p:ph type="body" idx="1"/>
          </p:nvPr>
        </p:nvSpPr>
        <p:spPr>
          <a:xfrm>
            <a:off x="755576" y="2060848"/>
            <a:ext cx="7772400" cy="5526930"/>
          </a:xfrm>
        </p:spPr>
        <p:txBody>
          <a:bodyPr>
            <a:normAutofit fontScale="25000" lnSpcReduction="20000"/>
          </a:bodyPr>
          <a:lstStyle/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endParaRPr lang="ru-RU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9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6200" b="1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62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6200" b="1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62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6200" b="1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62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6200" b="1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62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6200" b="1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62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6200" b="1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62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6200" b="1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62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6200" b="1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62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6200" b="1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6200" b="1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62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6200" b="1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62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62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6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Титульный  </a:t>
            </a:r>
            <a:r>
              <a:rPr lang="ru-RU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лист  программы  </a:t>
            </a:r>
            <a:endParaRPr lang="ru-RU" sz="9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Паспорт программы</a:t>
            </a:r>
            <a:endParaRPr lang="ru-RU" sz="9600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9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Оглавление</a:t>
            </a:r>
          </a:p>
          <a:p>
            <a:pPr>
              <a:buFont typeface="Arial" pitchFamily="34" charset="0"/>
              <a:buChar char="•"/>
            </a:pPr>
            <a:r>
              <a:rPr lang="ru-RU" sz="9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Пояснительная </a:t>
            </a:r>
            <a:r>
              <a:rPr lang="ru-RU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записка (общая характеристика программы</a:t>
            </a:r>
            <a:r>
              <a:rPr lang="ru-RU" sz="9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buFont typeface="Arial" pitchFamily="34" charset="0"/>
              <a:buChar char="•"/>
            </a:pPr>
            <a:r>
              <a:rPr lang="ru-RU" sz="9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Адресат </a:t>
            </a:r>
            <a:r>
              <a:rPr lang="ru-RU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программы - примерный портрет учащегося, для </a:t>
            </a:r>
            <a:r>
              <a:rPr lang="ru-RU" sz="9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которого будет </a:t>
            </a:r>
            <a:r>
              <a:rPr lang="ru-RU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актуальным обучение по данной </a:t>
            </a:r>
            <a:r>
              <a:rPr lang="ru-RU" sz="9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программе</a:t>
            </a:r>
          </a:p>
          <a:p>
            <a:pPr>
              <a:buFont typeface="Arial" pitchFamily="34" charset="0"/>
              <a:buChar char="•"/>
            </a:pPr>
            <a:r>
              <a:rPr lang="ru-RU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 и задачи </a:t>
            </a:r>
            <a:r>
              <a:rPr lang="ru-RU" sz="9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программы</a:t>
            </a:r>
          </a:p>
          <a:p>
            <a:pPr>
              <a:buFont typeface="Arial" pitchFamily="34" charset="0"/>
              <a:buChar char="•"/>
            </a:pPr>
            <a:r>
              <a:rPr lang="ru-RU" sz="9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Содержание программы</a:t>
            </a:r>
          </a:p>
          <a:p>
            <a:pPr>
              <a:buFont typeface="Arial" pitchFamily="34" charset="0"/>
              <a:buChar char="•"/>
            </a:pPr>
            <a:r>
              <a:rPr lang="ru-RU" sz="9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Планируемые  результаты</a:t>
            </a:r>
          </a:p>
          <a:p>
            <a:pPr>
              <a:buFont typeface="Arial" pitchFamily="34" charset="0"/>
              <a:buChar char="•"/>
            </a:pPr>
            <a:r>
              <a:rPr lang="ru-RU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Календарный учебный </a:t>
            </a:r>
            <a:r>
              <a:rPr lang="ru-RU" sz="9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график</a:t>
            </a:r>
          </a:p>
          <a:p>
            <a:pPr>
              <a:buFont typeface="Arial" pitchFamily="34" charset="0"/>
              <a:buChar char="•"/>
            </a:pPr>
            <a:r>
              <a:rPr lang="ru-RU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Диагностический </a:t>
            </a:r>
            <a:r>
              <a:rPr lang="ru-RU" sz="9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инструментарий</a:t>
            </a:r>
          </a:p>
          <a:p>
            <a:pPr>
              <a:buFont typeface="Arial" pitchFamily="34" charset="0"/>
              <a:buChar char="•"/>
            </a:pPr>
            <a:r>
              <a:rPr lang="ru-RU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Методические материалы</a:t>
            </a:r>
            <a:r>
              <a:rPr lang="ru-RU" sz="96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9600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Условия реализации программы</a:t>
            </a:r>
            <a:r>
              <a:rPr lang="ru-RU" sz="96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9600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Индивидуальный  учебный  </a:t>
            </a:r>
            <a:r>
              <a:rPr lang="ru-RU" sz="9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план</a:t>
            </a:r>
          </a:p>
          <a:p>
            <a:pPr>
              <a:buFont typeface="Arial" pitchFamily="34" charset="0"/>
              <a:buChar char="•"/>
            </a:pPr>
            <a:r>
              <a:rPr lang="ru-RU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Список информационных ресурсов и  литературы</a:t>
            </a:r>
            <a:endParaRPr lang="ru-RU" sz="9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900" b="1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/>
          </a:p>
          <a:p>
            <a:pPr>
              <a:buFontTx/>
              <a:buChar char="-"/>
            </a:pPr>
            <a:endParaRPr lang="ru-RU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buFontTx/>
              <a:buChar char="-"/>
            </a:pPr>
            <a:endParaRPr lang="ru-RU" b="1" dirty="0" smtClean="0"/>
          </a:p>
          <a:p>
            <a:pPr>
              <a:buFontTx/>
              <a:buChar char="-"/>
            </a:pPr>
            <a:endParaRPr lang="ru-RU" b="1" dirty="0"/>
          </a:p>
          <a:p>
            <a:pPr>
              <a:buFontTx/>
              <a:buChar char="-"/>
            </a:pPr>
            <a:endParaRPr lang="ru-RU" b="1" dirty="0" smtClean="0"/>
          </a:p>
          <a:p>
            <a:pPr>
              <a:buFontTx/>
              <a:buChar char="-"/>
            </a:pPr>
            <a:endParaRPr lang="ru-RU" b="1" dirty="0"/>
          </a:p>
          <a:p>
            <a:pPr>
              <a:buFontTx/>
              <a:buChar char="-"/>
            </a:pPr>
            <a:endParaRPr lang="ru-RU" b="1" dirty="0" smtClean="0"/>
          </a:p>
          <a:p>
            <a:pPr>
              <a:buFontTx/>
              <a:buChar char="-"/>
            </a:pPr>
            <a:endParaRPr lang="ru-RU" b="1" dirty="0"/>
          </a:p>
          <a:p>
            <a:pPr>
              <a:buFontTx/>
              <a:buChar char="-"/>
            </a:pPr>
            <a:endParaRPr lang="ru-RU" b="1" dirty="0" smtClean="0"/>
          </a:p>
          <a:p>
            <a:pPr>
              <a:buFontTx/>
              <a:buChar char="-"/>
            </a:pPr>
            <a:endParaRPr lang="ru-RU" b="1" dirty="0"/>
          </a:p>
          <a:p>
            <a:pPr>
              <a:buFontTx/>
              <a:buChar char="-"/>
            </a:pPr>
            <a:endParaRPr lang="ru-RU" b="1" dirty="0" smtClean="0"/>
          </a:p>
          <a:p>
            <a:pPr>
              <a:buFontTx/>
              <a:buChar char="-"/>
            </a:pPr>
            <a:endParaRPr lang="ru-RU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14290"/>
            <a:ext cx="8229600" cy="64294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 и задачи 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290855" y="1369539"/>
            <a:ext cx="8643998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Цель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создание   коррекционно-развивающих условий,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способствующих    раскрытию  творческого  потенциала личности, удовлетворению   образовательных  потребностей  каждого  ребёнка  с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ограниченными возможностями  здоровья;   сохранению   и   поддержанию   его   физического   и психического   здоровья,  адаптации   детей  с  ОВЗ  к   новым   социальным   условиям через  реализацию  индивидуальной  адаптированной  образовательной  программы дополнительного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образования.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42976" y="3571876"/>
            <a:ext cx="67151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398012" y="4409083"/>
            <a:ext cx="842968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Задачи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 социально - психологическая  адаптация  (социальная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интеграция, расширение сферы деятельности); развитие  и  коррекция  эмоциональной  сферы,  осуществляемая  в  рамках группового взаимодействия.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43230" cy="1162050"/>
          </a:xfrm>
        </p:spPr>
        <p:txBody>
          <a:bodyPr>
            <a:noAutofit/>
          </a:bodyPr>
          <a:lstStyle/>
          <a:p>
            <a:pPr algn="ctr"/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детском центре могут заниматься дети со следующими отклонениями: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00430" y="1785926"/>
            <a:ext cx="5111750" cy="3786214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57158" y="1435100"/>
            <a:ext cx="3108355" cy="4691063"/>
          </a:xfrm>
        </p:spPr>
        <p:txBody>
          <a:bodyPr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Слабовидящие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Слабослышащие и позднооглохшие дети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Аутисты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(контактные)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Задержка речевого развития, возраст 5-7 лет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Задержка психического развития 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Дауны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1600" y="2564904"/>
            <a:ext cx="7000924" cy="1752600"/>
          </a:xfrm>
        </p:spPr>
        <p:txBody>
          <a:bodyPr>
            <a:normAutofit fontScale="92500"/>
          </a:bodyPr>
          <a:lstStyle/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Методические рекомендации размещены на сайте   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https://edu.tatar.ru/sovetcki/page523699.htm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497</TotalTime>
  <Words>303</Words>
  <Application>Microsoft Office PowerPoint</Application>
  <PresentationFormat>Экран (4:3)</PresentationFormat>
  <Paragraphs>88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Разработка адаптированной программы для детей с ОВЗ</vt:lpstr>
      <vt:lpstr>Слайд 2</vt:lpstr>
      <vt:lpstr>Слайд 3</vt:lpstr>
      <vt:lpstr>структура адаптированной дополнительной общеобразовательной программы</vt:lpstr>
      <vt:lpstr>Цель и задачи </vt:lpstr>
      <vt:lpstr>В детском центре могут заниматься дети со следующими отклонениями: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Разработка адаптированной программы для детей с ОВЗ</dc:title>
  <dc:creator>user</dc:creator>
  <cp:lastModifiedBy>user</cp:lastModifiedBy>
  <cp:revision>42</cp:revision>
  <dcterms:created xsi:type="dcterms:W3CDTF">2021-01-15T05:44:24Z</dcterms:created>
  <dcterms:modified xsi:type="dcterms:W3CDTF">2021-01-21T08:15:00Z</dcterms:modified>
</cp:coreProperties>
</file>